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</p:sldMasterIdLst>
  <p:notesMasterIdLst>
    <p:notesMasterId r:id="rId12"/>
  </p:notesMasterIdLst>
  <p:sldIdLst>
    <p:sldId id="257" r:id="rId2"/>
    <p:sldId id="260" r:id="rId3"/>
    <p:sldId id="271" r:id="rId4"/>
    <p:sldId id="272" r:id="rId5"/>
    <p:sldId id="268" r:id="rId6"/>
    <p:sldId id="266" r:id="rId7"/>
    <p:sldId id="273" r:id="rId8"/>
    <p:sldId id="270" r:id="rId9"/>
    <p:sldId id="262" r:id="rId10"/>
    <p:sldId id="264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D3123"/>
    <a:srgbClr val="3A63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75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6F4EEE-A927-42E3-8317-D9DDC3895D83}" type="datetimeFigureOut">
              <a:rPr lang="en-US" smtClean="0"/>
              <a:t>12/20/2022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02BF05-3418-4778-9D1F-362A1B27A7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7272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129d03e456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1129d03e456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bd6c00e730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bd6c00e730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Inconvenience-time consuming and Hard to schedule into busy urban lifestyle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Inconsistent watering-difficult to manually </a:t>
            </a:r>
            <a:r>
              <a:rPr lang="en-IN" dirty="0" err="1"/>
              <a:t>schedule,over</a:t>
            </a:r>
            <a:r>
              <a:rPr lang="en-IN" dirty="0"/>
              <a:t> or under watering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Wastage-Manually watering=more wastage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Plant health- Inconsistency=poor plant health</a:t>
            </a: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bd6c00e730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bd6c00e730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98970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Sensor unit </a:t>
            </a:r>
          </a:p>
          <a:p>
            <a:r>
              <a:rPr lang="en-US" dirty="0"/>
              <a:t>components used: </a:t>
            </a:r>
          </a:p>
          <a:p>
            <a:r>
              <a:rPr lang="en-US" dirty="0"/>
              <a:t>sensor passes current through soil and measures resistance</a:t>
            </a:r>
          </a:p>
          <a:p>
            <a:r>
              <a:rPr lang="en-US" dirty="0"/>
              <a:t>esp8266 - 70 mA per hour</a:t>
            </a:r>
          </a:p>
          <a:p>
            <a:r>
              <a:rPr lang="en-US" dirty="0"/>
              <a:t>Batteries</a:t>
            </a:r>
          </a:p>
          <a:p>
            <a:r>
              <a:rPr lang="en-US" dirty="0"/>
              <a:t>switch </a:t>
            </a:r>
          </a:p>
          <a:p>
            <a:r>
              <a:rPr lang="en-US" dirty="0"/>
              <a:t>Explain the working 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02BF05-3418-4778-9D1F-362A1B27A77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0546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000web host is used to host the website</a:t>
            </a:r>
          </a:p>
          <a:p>
            <a:r>
              <a:rPr lang="en-US" dirty="0" err="1"/>
              <a:t>PHPMyadmin</a:t>
            </a:r>
            <a:r>
              <a:rPr lang="en-US" dirty="0"/>
              <a:t> is used to create the database</a:t>
            </a:r>
          </a:p>
          <a:p>
            <a:r>
              <a:rPr lang="en-US" dirty="0"/>
              <a:t>This is used to display the sensor value and valve status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02BF05-3418-4778-9D1F-362A1B27A77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6145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Now, I’d like to evaluate the market and judge the feasibility of our product.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02BF05-3418-4778-9D1F-362A1B27A77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5730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Direct material cost incurred, labour cost-&gt;estimation, overhead-&gt; miscellaneous expenses like electricity water etc</a:t>
            </a:r>
          </a:p>
          <a:p>
            <a:r>
              <a:rPr lang="en-IN" dirty="0"/>
              <a:t>With a profit margin of 44, well be standing to get about 1300-1400 </a:t>
            </a:r>
            <a:r>
              <a:rPr lang="en-IN" dirty="0" err="1"/>
              <a:t>rs</a:t>
            </a:r>
            <a:r>
              <a:rPr lang="en-IN" dirty="0"/>
              <a:t> in profit gain thus bringing our final selling price to 4499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02BF05-3418-4778-9D1F-362A1B27A77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8806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efficiency of the irrigation </a:t>
            </a:r>
          </a:p>
          <a:p>
            <a:r>
              <a:rPr lang="en-US" dirty="0"/>
              <a:t>the central unit distributes water to the garden </a:t>
            </a:r>
          </a:p>
          <a:p>
            <a:r>
              <a:rPr lang="en-US" dirty="0"/>
              <a:t>sensor-based irrigation eliminates need for manual intervention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02BF05-3418-4778-9D1F-362A1B27A77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667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SECTION_TITLE_AND_DESCRIPTION_1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3"/>
          <p:cNvSpPr txBox="1">
            <a:spLocks noGrp="1"/>
          </p:cNvSpPr>
          <p:nvPr>
            <p:ph type="subTitle" idx="1"/>
          </p:nvPr>
        </p:nvSpPr>
        <p:spPr>
          <a:xfrm>
            <a:off x="5762367" y="3128900"/>
            <a:ext cx="5469600" cy="171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533"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900"/>
              <a:buNone/>
              <a:defRPr sz="2533"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900"/>
              <a:buNone/>
              <a:defRPr sz="2533"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900"/>
              <a:buNone/>
              <a:defRPr sz="2533"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900"/>
              <a:buNone/>
              <a:defRPr sz="2533"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900"/>
              <a:buNone/>
              <a:defRPr sz="2533"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900"/>
              <a:buNone/>
              <a:defRPr sz="2533"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900"/>
              <a:buNone/>
              <a:defRPr sz="2533"/>
            </a:lvl9pPr>
          </a:lstStyle>
          <a:p>
            <a:endParaRPr/>
          </a:p>
        </p:txBody>
      </p:sp>
      <p:sp>
        <p:nvSpPr>
          <p:cNvPr id="170" name="Google Shape;170;p23"/>
          <p:cNvSpPr txBox="1">
            <a:spLocks noGrp="1"/>
          </p:cNvSpPr>
          <p:nvPr>
            <p:ph type="title"/>
          </p:nvPr>
        </p:nvSpPr>
        <p:spPr>
          <a:xfrm>
            <a:off x="5762400" y="2082600"/>
            <a:ext cx="5469600" cy="70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9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9pPr>
          </a:lstStyle>
          <a:p>
            <a:endParaRPr/>
          </a:p>
        </p:txBody>
      </p:sp>
      <p:cxnSp>
        <p:nvCxnSpPr>
          <p:cNvPr id="171" name="Google Shape;171;p23"/>
          <p:cNvCxnSpPr/>
          <p:nvPr/>
        </p:nvCxnSpPr>
        <p:spPr>
          <a:xfrm>
            <a:off x="-32000" y="1055400"/>
            <a:ext cx="8250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2" name="Google Shape;172;p23"/>
          <p:cNvCxnSpPr/>
          <p:nvPr/>
        </p:nvCxnSpPr>
        <p:spPr>
          <a:xfrm>
            <a:off x="-31800" y="6018000"/>
            <a:ext cx="12255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3"/>
          <p:cNvPicPr preferRelativeResize="0"/>
          <p:nvPr/>
        </p:nvPicPr>
        <p:blipFill rotWithShape="1">
          <a:blip r:embed="rId2">
            <a:alphaModFix/>
          </a:blip>
          <a:srcRect t="52050" b="23338"/>
          <a:stretch/>
        </p:blipFill>
        <p:spPr>
          <a:xfrm>
            <a:off x="0" y="0"/>
            <a:ext cx="12192000" cy="20004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3"/>
          <p:cNvSpPr/>
          <p:nvPr/>
        </p:nvSpPr>
        <p:spPr>
          <a:xfrm>
            <a:off x="0" y="0"/>
            <a:ext cx="12192000" cy="2000400"/>
          </a:xfrm>
          <a:prstGeom prst="rect">
            <a:avLst/>
          </a:prstGeom>
          <a:solidFill>
            <a:srgbClr val="0A4B25">
              <a:alpha val="6760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67" name="Google Shape;67;p13"/>
          <p:cNvSpPr txBox="1">
            <a:spLocks noGrp="1"/>
          </p:cNvSpPr>
          <p:nvPr>
            <p:ph type="title"/>
          </p:nvPr>
        </p:nvSpPr>
        <p:spPr>
          <a:xfrm>
            <a:off x="2440400" y="2468900"/>
            <a:ext cx="32396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933">
                <a:solidFill>
                  <a:srgbClr val="93C5A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subTitle" idx="1"/>
          </p:nvPr>
        </p:nvSpPr>
        <p:spPr>
          <a:xfrm>
            <a:off x="2440400" y="3172491"/>
            <a:ext cx="3239600" cy="70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title" idx="2"/>
          </p:nvPr>
        </p:nvSpPr>
        <p:spPr>
          <a:xfrm>
            <a:off x="7679800" y="2468900"/>
            <a:ext cx="32396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933">
                <a:solidFill>
                  <a:srgbClr val="93C5A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subTitle" idx="3"/>
          </p:nvPr>
        </p:nvSpPr>
        <p:spPr>
          <a:xfrm>
            <a:off x="7679803" y="3172491"/>
            <a:ext cx="3239600" cy="70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title" idx="4"/>
          </p:nvPr>
        </p:nvSpPr>
        <p:spPr>
          <a:xfrm>
            <a:off x="2440400" y="4027960"/>
            <a:ext cx="32396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933">
                <a:solidFill>
                  <a:srgbClr val="93C5A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subTitle" idx="5"/>
          </p:nvPr>
        </p:nvSpPr>
        <p:spPr>
          <a:xfrm>
            <a:off x="2440400" y="4731567"/>
            <a:ext cx="3239600" cy="70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title" idx="6"/>
          </p:nvPr>
        </p:nvSpPr>
        <p:spPr>
          <a:xfrm>
            <a:off x="7679800" y="4027960"/>
            <a:ext cx="32396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933">
                <a:solidFill>
                  <a:srgbClr val="93C5A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74" name="Google Shape;74;p13"/>
          <p:cNvSpPr txBox="1">
            <a:spLocks noGrp="1"/>
          </p:cNvSpPr>
          <p:nvPr>
            <p:ph type="subTitle" idx="7"/>
          </p:nvPr>
        </p:nvSpPr>
        <p:spPr>
          <a:xfrm>
            <a:off x="7679803" y="4731567"/>
            <a:ext cx="3239600" cy="70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3"/>
          <p:cNvSpPr txBox="1">
            <a:spLocks noGrp="1"/>
          </p:cNvSpPr>
          <p:nvPr>
            <p:ph type="title" idx="8" hasCustomPrompt="1"/>
          </p:nvPr>
        </p:nvSpPr>
        <p:spPr>
          <a:xfrm>
            <a:off x="960000" y="2472500"/>
            <a:ext cx="1397600" cy="13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5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76" name="Google Shape;76;p13"/>
          <p:cNvSpPr txBox="1">
            <a:spLocks noGrp="1"/>
          </p:cNvSpPr>
          <p:nvPr>
            <p:ph type="title" idx="9" hasCustomPrompt="1"/>
          </p:nvPr>
        </p:nvSpPr>
        <p:spPr>
          <a:xfrm>
            <a:off x="960000" y="4031567"/>
            <a:ext cx="1397600" cy="13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5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77" name="Google Shape;77;p13"/>
          <p:cNvSpPr txBox="1">
            <a:spLocks noGrp="1"/>
          </p:cNvSpPr>
          <p:nvPr>
            <p:ph type="title" idx="13" hasCustomPrompt="1"/>
          </p:nvPr>
        </p:nvSpPr>
        <p:spPr>
          <a:xfrm>
            <a:off x="6195167" y="2472500"/>
            <a:ext cx="1397600" cy="13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5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78" name="Google Shape;78;p13"/>
          <p:cNvSpPr txBox="1">
            <a:spLocks noGrp="1"/>
          </p:cNvSpPr>
          <p:nvPr>
            <p:ph type="title" idx="14" hasCustomPrompt="1"/>
          </p:nvPr>
        </p:nvSpPr>
        <p:spPr>
          <a:xfrm>
            <a:off x="6195167" y="4031567"/>
            <a:ext cx="1397600" cy="13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5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79" name="Google Shape;79;p13"/>
          <p:cNvSpPr txBox="1">
            <a:spLocks noGrp="1"/>
          </p:cNvSpPr>
          <p:nvPr>
            <p:ph type="title" idx="15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cxnSp>
        <p:nvCxnSpPr>
          <p:cNvPr id="80" name="Google Shape;80;p13"/>
          <p:cNvCxnSpPr/>
          <p:nvPr/>
        </p:nvCxnSpPr>
        <p:spPr>
          <a:xfrm>
            <a:off x="-31800" y="6018000"/>
            <a:ext cx="12255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/>
          </a:blip>
          <a:srcRect t="11604" b="4121"/>
          <a:stretch/>
        </p:blipFill>
        <p:spPr>
          <a:xfrm>
            <a:off x="1" y="0"/>
            <a:ext cx="12192004" cy="6858003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A4B25">
              <a:alpha val="7542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960000" y="1983467"/>
            <a:ext cx="7582800" cy="248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6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960000" y="4646524"/>
            <a:ext cx="5792000" cy="6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cxnSp>
        <p:nvCxnSpPr>
          <p:cNvPr id="13" name="Google Shape;13;p2"/>
          <p:cNvCxnSpPr/>
          <p:nvPr/>
        </p:nvCxnSpPr>
        <p:spPr>
          <a:xfrm>
            <a:off x="-31800" y="6018000"/>
            <a:ext cx="12255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5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Lexend Deca"/>
              <a:buNone/>
              <a:defRPr sz="3200">
                <a:solidFill>
                  <a:schemeClr val="dk2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Lexend Deca"/>
              <a:buNone/>
              <a:defRPr sz="3200">
                <a:solidFill>
                  <a:schemeClr val="dk2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Lexend Deca"/>
              <a:buNone/>
              <a:defRPr sz="3200">
                <a:solidFill>
                  <a:schemeClr val="dk2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Lexend Deca"/>
              <a:buNone/>
              <a:defRPr sz="3200">
                <a:solidFill>
                  <a:schemeClr val="dk2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Lexend Deca"/>
              <a:buNone/>
              <a:defRPr sz="3200">
                <a:solidFill>
                  <a:schemeClr val="dk2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Lexend Deca"/>
              <a:buNone/>
              <a:defRPr sz="3200">
                <a:solidFill>
                  <a:schemeClr val="dk2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Lexend Deca"/>
              <a:buNone/>
              <a:defRPr sz="3200">
                <a:solidFill>
                  <a:schemeClr val="dk2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Lexend Deca"/>
              <a:buNone/>
              <a:defRPr sz="3200">
                <a:solidFill>
                  <a:schemeClr val="dk2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Lexend Deca"/>
              <a:buNone/>
              <a:defRPr sz="3200">
                <a:solidFill>
                  <a:schemeClr val="dk2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60000" y="1523967"/>
            <a:ext cx="10272000" cy="44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●"/>
              <a:defRPr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○"/>
              <a:defRPr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■"/>
              <a:defRPr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●"/>
              <a:defRPr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○"/>
              <a:defRPr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■"/>
              <a:defRPr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●"/>
              <a:defRPr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○"/>
              <a:defRPr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Barlow"/>
              <a:buChar char="■"/>
              <a:defRPr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8" r:id="rId1"/>
    <p:sldLayoutId id="2147483669" r:id="rId2"/>
    <p:sldLayoutId id="2147483659" r:id="rId3"/>
    <p:sldLayoutId id="2147483648" r:id="rId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www.researchandmarkets.com/reports/5636708/global-gardening-equipment-market-size-share-and#src-pos-1" TargetMode="External"/><Relationship Id="rId4" Type="http://schemas.openxmlformats.org/officeDocument/2006/relationships/hyperlink" Target="https://www.researchandmarkets.com/reports/5348388/home-and-garden-retailing-in-india-sector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2"/>
          <p:cNvSpPr txBox="1">
            <a:spLocks noGrp="1"/>
          </p:cNvSpPr>
          <p:nvPr>
            <p:ph type="ctrTitle"/>
          </p:nvPr>
        </p:nvSpPr>
        <p:spPr>
          <a:xfrm>
            <a:off x="960000" y="1418054"/>
            <a:ext cx="7582800" cy="2010946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b="1" dirty="0">
                <a:solidFill>
                  <a:schemeClr val="accent6"/>
                </a:solidFill>
                <a:latin typeface="Lexend Deca" panose="020B0604020202020204" charset="0"/>
                <a:cs typeface="Levenim MT" panose="020B0604020202020204" pitchFamily="2" charset="-79"/>
              </a:rPr>
              <a:t>Mini Project</a:t>
            </a:r>
            <a:br>
              <a:rPr lang="en" sz="5400" b="1" dirty="0">
                <a:solidFill>
                  <a:schemeClr val="accent6"/>
                </a:solidFill>
                <a:latin typeface="Lexend Deca" panose="020B0604020202020204" charset="0"/>
                <a:cs typeface="Levenim MT" panose="020B0604020202020204" pitchFamily="2" charset="-79"/>
              </a:rPr>
            </a:br>
            <a:r>
              <a:rPr lang="en" sz="5400" dirty="0">
                <a:solidFill>
                  <a:schemeClr val="accent6"/>
                </a:solidFill>
                <a:latin typeface="Lexend Deca" panose="020B0604020202020204" charset="0"/>
                <a:cs typeface="Levenim MT" panose="020B0604020202020204" pitchFamily="2" charset="-79"/>
              </a:rPr>
              <a:t>Team 1</a:t>
            </a:r>
            <a:endParaRPr sz="5400" dirty="0">
              <a:solidFill>
                <a:schemeClr val="accent6"/>
              </a:solidFill>
              <a:latin typeface="Lexend Deca" panose="020B0604020202020204" charset="0"/>
              <a:cs typeface="Levenim MT" panose="020B0604020202020204" pitchFamily="2" charset="-79"/>
            </a:endParaRPr>
          </a:p>
        </p:txBody>
      </p:sp>
      <p:sp>
        <p:nvSpPr>
          <p:cNvPr id="211" name="Google Shape;211;p32"/>
          <p:cNvSpPr txBox="1">
            <a:spLocks noGrp="1"/>
          </p:cNvSpPr>
          <p:nvPr>
            <p:ph type="subTitle" idx="1"/>
          </p:nvPr>
        </p:nvSpPr>
        <p:spPr>
          <a:xfrm>
            <a:off x="802432" y="3269978"/>
            <a:ext cx="11243387" cy="2972202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schemeClr val="accent6"/>
                </a:solidFill>
                <a:latin typeface="Barlow" panose="00000500000000000000" pitchFamily="2" charset="0"/>
              </a:rPr>
              <a:t>1. Abhishek Dengi:01FE20BAR046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accent6"/>
                </a:solidFill>
                <a:latin typeface="Barlow" panose="00000500000000000000" pitchFamily="2" charset="0"/>
              </a:rPr>
              <a:t>2. Nakul Sharathkumar: 01FE20BAR027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accent6"/>
                </a:solidFill>
                <a:latin typeface="Barlow" panose="00000500000000000000" pitchFamily="2" charset="0"/>
              </a:rPr>
              <a:t>3. Nitin Mahadev Ghorpade: 01FE20BAR038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accent6"/>
                </a:solidFill>
                <a:latin typeface="Barlow" panose="00000500000000000000" pitchFamily="2" charset="0"/>
              </a:rPr>
              <a:t>4. Patanjali Joshi: 01FE20BAR036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accent6"/>
                </a:solidFill>
                <a:latin typeface="Barlow" panose="00000500000000000000" pitchFamily="2" charset="0"/>
              </a:rPr>
              <a:t>5. Samarth Vengurlekar: 01FE20BAR006</a:t>
            </a:r>
          </a:p>
        </p:txBody>
      </p:sp>
      <p:sp>
        <p:nvSpPr>
          <p:cNvPr id="213" name="Google Shape;213;p32"/>
          <p:cNvSpPr/>
          <p:nvPr/>
        </p:nvSpPr>
        <p:spPr>
          <a:xfrm>
            <a:off x="960000" y="615820"/>
            <a:ext cx="803355" cy="807527"/>
          </a:xfrm>
          <a:custGeom>
            <a:avLst/>
            <a:gdLst/>
            <a:ahLst/>
            <a:cxnLst/>
            <a:rect l="l" t="t" r="r" b="b"/>
            <a:pathLst>
              <a:path w="12131" h="12194" extrusionOk="0">
                <a:moveTo>
                  <a:pt x="4632" y="725"/>
                </a:moveTo>
                <a:cubicBezTo>
                  <a:pt x="5609" y="725"/>
                  <a:pt x="6396" y="1513"/>
                  <a:pt x="6396" y="2490"/>
                </a:cubicBezTo>
                <a:cubicBezTo>
                  <a:pt x="6365" y="2679"/>
                  <a:pt x="6522" y="2836"/>
                  <a:pt x="6680" y="2899"/>
                </a:cubicBezTo>
                <a:cubicBezTo>
                  <a:pt x="7341" y="2994"/>
                  <a:pt x="7814" y="3592"/>
                  <a:pt x="7814" y="4317"/>
                </a:cubicBezTo>
                <a:cubicBezTo>
                  <a:pt x="7814" y="4695"/>
                  <a:pt x="7656" y="5042"/>
                  <a:pt x="7404" y="5325"/>
                </a:cubicBezTo>
                <a:cubicBezTo>
                  <a:pt x="7184" y="5483"/>
                  <a:pt x="7278" y="5798"/>
                  <a:pt x="7530" y="5924"/>
                </a:cubicBezTo>
                <a:cubicBezTo>
                  <a:pt x="8129" y="6207"/>
                  <a:pt x="8539" y="6869"/>
                  <a:pt x="8539" y="7530"/>
                </a:cubicBezTo>
                <a:cubicBezTo>
                  <a:pt x="8539" y="8507"/>
                  <a:pt x="7751" y="9295"/>
                  <a:pt x="6774" y="9295"/>
                </a:cubicBezTo>
                <a:lnTo>
                  <a:pt x="4979" y="9295"/>
                </a:lnTo>
                <a:lnTo>
                  <a:pt x="4979" y="6932"/>
                </a:lnTo>
                <a:lnTo>
                  <a:pt x="6333" y="5609"/>
                </a:lnTo>
                <a:cubicBezTo>
                  <a:pt x="6491" y="5451"/>
                  <a:pt x="6491" y="5231"/>
                  <a:pt x="6333" y="5073"/>
                </a:cubicBezTo>
                <a:cubicBezTo>
                  <a:pt x="6254" y="4994"/>
                  <a:pt x="6168" y="4955"/>
                  <a:pt x="6081" y="4955"/>
                </a:cubicBezTo>
                <a:cubicBezTo>
                  <a:pt x="5995" y="4955"/>
                  <a:pt x="5908" y="4994"/>
                  <a:pt x="5829" y="5073"/>
                </a:cubicBezTo>
                <a:lnTo>
                  <a:pt x="4979" y="5924"/>
                </a:lnTo>
                <a:lnTo>
                  <a:pt x="4979" y="2490"/>
                </a:lnTo>
                <a:cubicBezTo>
                  <a:pt x="4979" y="2301"/>
                  <a:pt x="4821" y="2143"/>
                  <a:pt x="4632" y="2143"/>
                </a:cubicBezTo>
                <a:cubicBezTo>
                  <a:pt x="4443" y="2143"/>
                  <a:pt x="4285" y="2301"/>
                  <a:pt x="4285" y="2490"/>
                </a:cubicBezTo>
                <a:lnTo>
                  <a:pt x="4285" y="4506"/>
                </a:lnTo>
                <a:lnTo>
                  <a:pt x="3466" y="3655"/>
                </a:lnTo>
                <a:cubicBezTo>
                  <a:pt x="3388" y="3577"/>
                  <a:pt x="3293" y="3537"/>
                  <a:pt x="3198" y="3537"/>
                </a:cubicBezTo>
                <a:cubicBezTo>
                  <a:pt x="3104" y="3537"/>
                  <a:pt x="3009" y="3577"/>
                  <a:pt x="2931" y="3655"/>
                </a:cubicBezTo>
                <a:cubicBezTo>
                  <a:pt x="2773" y="3844"/>
                  <a:pt x="2773" y="4033"/>
                  <a:pt x="2931" y="4191"/>
                </a:cubicBezTo>
                <a:lnTo>
                  <a:pt x="4285" y="5514"/>
                </a:lnTo>
                <a:lnTo>
                  <a:pt x="4285" y="7373"/>
                </a:lnTo>
                <a:lnTo>
                  <a:pt x="3466" y="6554"/>
                </a:lnTo>
                <a:cubicBezTo>
                  <a:pt x="3388" y="6475"/>
                  <a:pt x="3293" y="6436"/>
                  <a:pt x="3198" y="6436"/>
                </a:cubicBezTo>
                <a:cubicBezTo>
                  <a:pt x="3104" y="6436"/>
                  <a:pt x="3009" y="6475"/>
                  <a:pt x="2931" y="6554"/>
                </a:cubicBezTo>
                <a:cubicBezTo>
                  <a:pt x="2773" y="6711"/>
                  <a:pt x="2773" y="6900"/>
                  <a:pt x="2931" y="7058"/>
                </a:cubicBezTo>
                <a:lnTo>
                  <a:pt x="4285" y="8413"/>
                </a:lnTo>
                <a:lnTo>
                  <a:pt x="4285" y="9295"/>
                </a:lnTo>
                <a:lnTo>
                  <a:pt x="2521" y="9295"/>
                </a:lnTo>
                <a:cubicBezTo>
                  <a:pt x="1513" y="9295"/>
                  <a:pt x="694" y="8507"/>
                  <a:pt x="694" y="7530"/>
                </a:cubicBezTo>
                <a:cubicBezTo>
                  <a:pt x="694" y="6837"/>
                  <a:pt x="1103" y="6207"/>
                  <a:pt x="1734" y="5924"/>
                </a:cubicBezTo>
                <a:cubicBezTo>
                  <a:pt x="1954" y="5798"/>
                  <a:pt x="1986" y="5514"/>
                  <a:pt x="1828" y="5325"/>
                </a:cubicBezTo>
                <a:cubicBezTo>
                  <a:pt x="1576" y="5042"/>
                  <a:pt x="1418" y="4695"/>
                  <a:pt x="1418" y="4317"/>
                </a:cubicBezTo>
                <a:cubicBezTo>
                  <a:pt x="1418" y="3624"/>
                  <a:pt x="1891" y="3057"/>
                  <a:pt x="2584" y="2899"/>
                </a:cubicBezTo>
                <a:cubicBezTo>
                  <a:pt x="2742" y="2836"/>
                  <a:pt x="2899" y="2679"/>
                  <a:pt x="2868" y="2490"/>
                </a:cubicBezTo>
                <a:cubicBezTo>
                  <a:pt x="2868" y="1513"/>
                  <a:pt x="3655" y="725"/>
                  <a:pt x="4632" y="725"/>
                </a:cubicBezTo>
                <a:close/>
                <a:moveTo>
                  <a:pt x="7467" y="725"/>
                </a:moveTo>
                <a:cubicBezTo>
                  <a:pt x="8444" y="725"/>
                  <a:pt x="9295" y="1513"/>
                  <a:pt x="9232" y="2584"/>
                </a:cubicBezTo>
                <a:cubicBezTo>
                  <a:pt x="9232" y="2742"/>
                  <a:pt x="9358" y="2899"/>
                  <a:pt x="9515" y="2931"/>
                </a:cubicBezTo>
                <a:cubicBezTo>
                  <a:pt x="10177" y="3057"/>
                  <a:pt x="10712" y="3624"/>
                  <a:pt x="10712" y="4348"/>
                </a:cubicBezTo>
                <a:cubicBezTo>
                  <a:pt x="10712" y="4726"/>
                  <a:pt x="10555" y="5105"/>
                  <a:pt x="10271" y="5357"/>
                </a:cubicBezTo>
                <a:cubicBezTo>
                  <a:pt x="10082" y="5514"/>
                  <a:pt x="10145" y="5829"/>
                  <a:pt x="10397" y="5955"/>
                </a:cubicBezTo>
                <a:cubicBezTo>
                  <a:pt x="11027" y="6239"/>
                  <a:pt x="11406" y="6900"/>
                  <a:pt x="11406" y="7562"/>
                </a:cubicBezTo>
                <a:cubicBezTo>
                  <a:pt x="11406" y="8570"/>
                  <a:pt x="10586" y="9358"/>
                  <a:pt x="9610" y="9358"/>
                </a:cubicBezTo>
                <a:lnTo>
                  <a:pt x="8507" y="9358"/>
                </a:lnTo>
                <a:cubicBezTo>
                  <a:pt x="8980" y="8885"/>
                  <a:pt x="9232" y="8224"/>
                  <a:pt x="9232" y="7562"/>
                </a:cubicBezTo>
                <a:cubicBezTo>
                  <a:pt x="9232" y="6743"/>
                  <a:pt x="8854" y="5987"/>
                  <a:pt x="8192" y="5514"/>
                </a:cubicBezTo>
                <a:cubicBezTo>
                  <a:pt x="8413" y="5168"/>
                  <a:pt x="8539" y="4789"/>
                  <a:pt x="8539" y="4348"/>
                </a:cubicBezTo>
                <a:cubicBezTo>
                  <a:pt x="8539" y="3435"/>
                  <a:pt x="7940" y="2616"/>
                  <a:pt x="7089" y="2332"/>
                </a:cubicBezTo>
                <a:cubicBezTo>
                  <a:pt x="7058" y="1828"/>
                  <a:pt x="6837" y="1387"/>
                  <a:pt x="6554" y="1009"/>
                </a:cubicBezTo>
                <a:cubicBezTo>
                  <a:pt x="6837" y="788"/>
                  <a:pt x="7152" y="725"/>
                  <a:pt x="7467" y="725"/>
                </a:cubicBezTo>
                <a:close/>
                <a:moveTo>
                  <a:pt x="7121" y="10019"/>
                </a:moveTo>
                <a:lnTo>
                  <a:pt x="7121" y="11469"/>
                </a:lnTo>
                <a:lnTo>
                  <a:pt x="4979" y="11469"/>
                </a:lnTo>
                <a:lnTo>
                  <a:pt x="4979" y="10019"/>
                </a:lnTo>
                <a:close/>
                <a:moveTo>
                  <a:pt x="4632" y="1"/>
                </a:moveTo>
                <a:cubicBezTo>
                  <a:pt x="3340" y="1"/>
                  <a:pt x="2269" y="1009"/>
                  <a:pt x="2175" y="2301"/>
                </a:cubicBezTo>
                <a:cubicBezTo>
                  <a:pt x="1292" y="2616"/>
                  <a:pt x="694" y="3403"/>
                  <a:pt x="694" y="4317"/>
                </a:cubicBezTo>
                <a:cubicBezTo>
                  <a:pt x="694" y="4726"/>
                  <a:pt x="820" y="5136"/>
                  <a:pt x="1072" y="5483"/>
                </a:cubicBezTo>
                <a:cubicBezTo>
                  <a:pt x="379" y="5955"/>
                  <a:pt x="1" y="6711"/>
                  <a:pt x="1" y="7530"/>
                </a:cubicBezTo>
                <a:cubicBezTo>
                  <a:pt x="1" y="8917"/>
                  <a:pt x="1135" y="10019"/>
                  <a:pt x="2521" y="10019"/>
                </a:cubicBezTo>
                <a:lnTo>
                  <a:pt x="4285" y="10019"/>
                </a:lnTo>
                <a:lnTo>
                  <a:pt x="4285" y="11469"/>
                </a:lnTo>
                <a:lnTo>
                  <a:pt x="2521" y="11469"/>
                </a:lnTo>
                <a:cubicBezTo>
                  <a:pt x="2332" y="11469"/>
                  <a:pt x="2175" y="11626"/>
                  <a:pt x="2175" y="11815"/>
                </a:cubicBezTo>
                <a:cubicBezTo>
                  <a:pt x="2175" y="12036"/>
                  <a:pt x="2332" y="12193"/>
                  <a:pt x="2521" y="12193"/>
                </a:cubicBezTo>
                <a:lnTo>
                  <a:pt x="9641" y="12193"/>
                </a:lnTo>
                <a:cubicBezTo>
                  <a:pt x="9830" y="12193"/>
                  <a:pt x="9988" y="12036"/>
                  <a:pt x="9988" y="11815"/>
                </a:cubicBezTo>
                <a:cubicBezTo>
                  <a:pt x="9988" y="11626"/>
                  <a:pt x="9830" y="11469"/>
                  <a:pt x="9641" y="11469"/>
                </a:cubicBezTo>
                <a:lnTo>
                  <a:pt x="7877" y="11469"/>
                </a:lnTo>
                <a:lnTo>
                  <a:pt x="7877" y="10019"/>
                </a:lnTo>
                <a:lnTo>
                  <a:pt x="9610" y="10019"/>
                </a:lnTo>
                <a:cubicBezTo>
                  <a:pt x="10964" y="10019"/>
                  <a:pt x="12130" y="8917"/>
                  <a:pt x="12130" y="7530"/>
                </a:cubicBezTo>
                <a:cubicBezTo>
                  <a:pt x="12130" y="6711"/>
                  <a:pt x="11721" y="5955"/>
                  <a:pt x="11059" y="5483"/>
                </a:cubicBezTo>
                <a:cubicBezTo>
                  <a:pt x="11280" y="5136"/>
                  <a:pt x="11406" y="4726"/>
                  <a:pt x="11406" y="4317"/>
                </a:cubicBezTo>
                <a:cubicBezTo>
                  <a:pt x="11406" y="3403"/>
                  <a:pt x="10838" y="2584"/>
                  <a:pt x="9956" y="2301"/>
                </a:cubicBezTo>
                <a:cubicBezTo>
                  <a:pt x="9830" y="1040"/>
                  <a:pt x="8791" y="1"/>
                  <a:pt x="7467" y="1"/>
                </a:cubicBezTo>
                <a:cubicBezTo>
                  <a:pt x="6963" y="1"/>
                  <a:pt x="6459" y="158"/>
                  <a:pt x="6050" y="442"/>
                </a:cubicBezTo>
                <a:cubicBezTo>
                  <a:pt x="5672" y="158"/>
                  <a:pt x="5168" y="1"/>
                  <a:pt x="463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400">
              <a:latin typeface="Lexend Deca" panose="020B060402020202020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5AF0061-583C-521B-9231-53B4410C1FC3}"/>
              </a:ext>
            </a:extLst>
          </p:cNvPr>
          <p:cNvSpPr txBox="1"/>
          <p:nvPr/>
        </p:nvSpPr>
        <p:spPr>
          <a:xfrm>
            <a:off x="159026" y="6092687"/>
            <a:ext cx="10942983" cy="3776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  <a:latin typeface="Barlow" panose="00000500000000000000" pitchFamily="2" charset="0"/>
              </a:rPr>
              <a:t>Department Of Automation and Robotics, 2022-2023</a:t>
            </a:r>
          </a:p>
        </p:txBody>
      </p:sp>
    </p:spTree>
    <p:extLst>
      <p:ext uri="{BB962C8B-B14F-4D97-AF65-F5344CB8AC3E}">
        <p14:creationId xmlns:p14="http://schemas.microsoft.com/office/powerpoint/2010/main" val="2907222648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31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28;p34">
            <a:extLst>
              <a:ext uri="{FF2B5EF4-FFF2-40B4-BE49-F238E27FC236}">
                <a16:creationId xmlns:a16="http://schemas.microsoft.com/office/drawing/2014/main" id="{37320F34-2278-463C-759A-D0A330F953F1}"/>
              </a:ext>
            </a:extLst>
          </p:cNvPr>
          <p:cNvSpPr txBox="1">
            <a:spLocks/>
          </p:cNvSpPr>
          <p:nvPr/>
        </p:nvSpPr>
        <p:spPr>
          <a:xfrm>
            <a:off x="960000" y="481400"/>
            <a:ext cx="102720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6600" b="1" kern="0">
                <a:solidFill>
                  <a:schemeClr val="accent6"/>
                </a:solidFill>
                <a:latin typeface="Lexend Deca" panose="020B0604020202020204" charset="0"/>
              </a:rPr>
              <a:t>Conclusion</a:t>
            </a:r>
            <a:endParaRPr lang="en-US" sz="6600" b="1" kern="0" dirty="0">
              <a:solidFill>
                <a:schemeClr val="accent6"/>
              </a:solidFill>
              <a:latin typeface="Lexend Deca" panose="020B060402020202020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EBEA4B-7508-D3D8-4443-564B2977F538}"/>
              </a:ext>
            </a:extLst>
          </p:cNvPr>
          <p:cNvSpPr txBox="1"/>
          <p:nvPr/>
        </p:nvSpPr>
        <p:spPr>
          <a:xfrm>
            <a:off x="877078" y="2276669"/>
            <a:ext cx="1080484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b="0" i="0" u="none" strike="noStrike" baseline="0" dirty="0">
                <a:solidFill>
                  <a:schemeClr val="accent6"/>
                </a:solidFill>
                <a:latin typeface="Barlow" panose="00000500000000000000" pitchFamily="2" charset="0"/>
              </a:rPr>
              <a:t>The domestic irrigation system will improve the efficiency of watering the garden and reduce water usage. The system would consist of a network of sprinklers or drip lines, controlled by the central control unit, to efficiently distribute water to plants and lawns. The sensor-based irrigation system will also reduce the amount of time and effort required in maintaining the </a:t>
            </a:r>
            <a:r>
              <a:rPr lang="en-US" sz="2400" b="0" i="0" u="none" strike="noStrike" baseline="0">
                <a:solidFill>
                  <a:schemeClr val="accent6"/>
                </a:solidFill>
                <a:latin typeface="Barlow" panose="00000500000000000000" pitchFamily="2" charset="0"/>
              </a:rPr>
              <a:t>garden. </a:t>
            </a:r>
            <a:r>
              <a:rPr lang="en-US" sz="2400" b="0" i="0" u="none" strike="noStrike" baseline="0" dirty="0">
                <a:solidFill>
                  <a:schemeClr val="accent6"/>
                </a:solidFill>
                <a:latin typeface="Barlow" panose="00000500000000000000" pitchFamily="2" charset="0"/>
              </a:rPr>
              <a:t>Overall, the domestic irrigation system project would help improve the sustainability and aesthetic of the community. </a:t>
            </a:r>
            <a:endParaRPr lang="en-IN" sz="2400" dirty="0">
              <a:solidFill>
                <a:schemeClr val="accent6"/>
              </a:solidFill>
              <a:latin typeface="Barlow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11630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6"/>
          <p:cNvSpPr txBox="1"/>
          <p:nvPr/>
        </p:nvSpPr>
        <p:spPr>
          <a:xfrm>
            <a:off x="8218800" y="840000"/>
            <a:ext cx="31148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2"/>
                </a:solidFill>
                <a:latin typeface="Lexend Deca ExtraLight"/>
                <a:ea typeface="Lexend Deca ExtraLight"/>
                <a:cs typeface="Lexend Deca ExtraLight"/>
                <a:sym typeface="Lexend Deca ExtraLight"/>
              </a:rPr>
              <a:t>Automated Domestic Irrigation System</a:t>
            </a:r>
          </a:p>
        </p:txBody>
      </p:sp>
      <p:sp>
        <p:nvSpPr>
          <p:cNvPr id="8" name="Google Shape;492;p45">
            <a:extLst>
              <a:ext uri="{FF2B5EF4-FFF2-40B4-BE49-F238E27FC236}">
                <a16:creationId xmlns:a16="http://schemas.microsoft.com/office/drawing/2014/main" id="{09896110-3DB3-D36C-9916-262F0B350A7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943433"/>
            <a:ext cx="5438364" cy="1186716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6000" b="1" dirty="0">
                <a:solidFill>
                  <a:schemeClr val="accent6"/>
                </a:solidFill>
                <a:latin typeface="Lexend Deca" panose="020B0604020202020204" charset="0"/>
              </a:rPr>
              <a:t>The Problem</a:t>
            </a:r>
            <a:endParaRPr lang="en-US" sz="6000" b="1" dirty="0">
              <a:solidFill>
                <a:schemeClr val="accent6"/>
              </a:solidFill>
              <a:latin typeface="Lexend Deca" panose="020B0604020202020204" charset="0"/>
            </a:endParaRPr>
          </a:p>
        </p:txBody>
      </p:sp>
      <p:sp>
        <p:nvSpPr>
          <p:cNvPr id="9" name="Google Shape;493;p45">
            <a:extLst>
              <a:ext uri="{FF2B5EF4-FFF2-40B4-BE49-F238E27FC236}">
                <a16:creationId xmlns:a16="http://schemas.microsoft.com/office/drawing/2014/main" id="{7668C93C-683F-ED87-598A-BB3F7B6BC862}"/>
              </a:ext>
            </a:extLst>
          </p:cNvPr>
          <p:cNvSpPr txBox="1"/>
          <p:nvPr/>
        </p:nvSpPr>
        <p:spPr>
          <a:xfrm>
            <a:off x="8218800" y="840000"/>
            <a:ext cx="31148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2"/>
                </a:solidFill>
                <a:latin typeface="Lexend Deca ExtraLight"/>
                <a:ea typeface="Lexend Deca ExtraLight"/>
                <a:cs typeface="Lexend Deca ExtraLight"/>
                <a:sym typeface="Lexend Deca ExtraLight"/>
              </a:rPr>
              <a:t>Automated Domestic Irrigation System</a:t>
            </a:r>
            <a:endParaRPr sz="1200" dirty="0">
              <a:solidFill>
                <a:schemeClr val="dk2"/>
              </a:solidFill>
              <a:latin typeface="Lexend Deca ExtraLight"/>
              <a:ea typeface="Lexend Deca ExtraLight"/>
              <a:cs typeface="Lexend Deca ExtraLight"/>
              <a:sym typeface="Lexend Deca ExtraLight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CF0EA06-DCC9-D71B-9BDF-72B8568E1185}"/>
              </a:ext>
            </a:extLst>
          </p:cNvPr>
          <p:cNvSpPr/>
          <p:nvPr/>
        </p:nvSpPr>
        <p:spPr>
          <a:xfrm>
            <a:off x="82505" y="2242116"/>
            <a:ext cx="2883159" cy="2705878"/>
          </a:xfrm>
          <a:prstGeom prst="roundRect">
            <a:avLst/>
          </a:prstGeom>
          <a:solidFill>
            <a:schemeClr val="tx1">
              <a:lumMod val="75000"/>
            </a:schemeClr>
          </a:solidFill>
          <a:ln>
            <a:solidFill>
              <a:schemeClr val="accent4"/>
            </a:solidFill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6"/>
                </a:solidFill>
                <a:latin typeface="Barlow" panose="00000500000000000000" pitchFamily="2" charset="0"/>
              </a:rPr>
              <a:t>Inconvenience</a:t>
            </a:r>
            <a:r>
              <a:rPr lang="en-US" dirty="0">
                <a:solidFill>
                  <a:schemeClr val="accent6"/>
                </a:solidFill>
                <a:latin typeface="Barlow" panose="00000500000000000000" pitchFamily="2" charset="0"/>
              </a:rPr>
              <a:t>: Watering plants manually can be time-consuming and inconvenient, particularly for people who are busy or away from home frequently. </a:t>
            </a:r>
          </a:p>
          <a:p>
            <a:pPr algn="ctr"/>
            <a:endParaRPr lang="en-US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17CBB950-4FFB-5E1D-1D47-723AA6CBB593}"/>
              </a:ext>
            </a:extLst>
          </p:cNvPr>
          <p:cNvSpPr/>
          <p:nvPr/>
        </p:nvSpPr>
        <p:spPr>
          <a:xfrm>
            <a:off x="3107914" y="3096722"/>
            <a:ext cx="2883159" cy="2705878"/>
          </a:xfrm>
          <a:prstGeom prst="roundRect">
            <a:avLst/>
          </a:prstGeom>
          <a:solidFill>
            <a:schemeClr val="tx1">
              <a:lumMod val="75000"/>
            </a:schemeClr>
          </a:solidFill>
          <a:ln>
            <a:solidFill>
              <a:schemeClr val="accent4"/>
            </a:solidFill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accent6"/>
                </a:solidFill>
                <a:latin typeface="Barlow" panose="00000500000000000000" pitchFamily="2" charset="0"/>
              </a:rPr>
              <a:t>Inconsistent watering</a:t>
            </a:r>
            <a:r>
              <a:rPr lang="en-US" dirty="0">
                <a:solidFill>
                  <a:schemeClr val="accent6"/>
                </a:solidFill>
                <a:latin typeface="Barlow" panose="00000500000000000000" pitchFamily="2" charset="0"/>
              </a:rPr>
              <a:t>: It can be difficult to maintain a consistent watering schedule manually, which can lead to over or under watering of plants</a:t>
            </a:r>
          </a:p>
          <a:p>
            <a:pPr algn="ctr"/>
            <a:endParaRPr lang="en-US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98FBCE0-AE4B-E363-D83E-282D371D7BBE}"/>
              </a:ext>
            </a:extLst>
          </p:cNvPr>
          <p:cNvSpPr/>
          <p:nvPr/>
        </p:nvSpPr>
        <p:spPr>
          <a:xfrm>
            <a:off x="6200929" y="2242116"/>
            <a:ext cx="2883159" cy="1999521"/>
          </a:xfrm>
          <a:prstGeom prst="roundRect">
            <a:avLst/>
          </a:prstGeom>
          <a:solidFill>
            <a:schemeClr val="tx1">
              <a:lumMod val="75000"/>
            </a:schemeClr>
          </a:solidFill>
          <a:ln>
            <a:solidFill>
              <a:schemeClr val="accent4"/>
            </a:solidFill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accent6"/>
                </a:solidFill>
                <a:latin typeface="Barlow" panose="00000500000000000000" pitchFamily="2" charset="0"/>
              </a:rPr>
              <a:t>Water waste</a:t>
            </a:r>
            <a:r>
              <a:rPr lang="en-US" dirty="0">
                <a:solidFill>
                  <a:schemeClr val="accent6"/>
                </a:solidFill>
                <a:latin typeface="Barlow" panose="00000500000000000000" pitchFamily="2" charset="0"/>
              </a:rPr>
              <a:t>: </a:t>
            </a:r>
          </a:p>
          <a:p>
            <a:r>
              <a:rPr lang="en-US" dirty="0">
                <a:solidFill>
                  <a:schemeClr val="accent6"/>
                </a:solidFill>
                <a:latin typeface="Barlow" panose="00000500000000000000" pitchFamily="2" charset="0"/>
              </a:rPr>
              <a:t>Manually watering plants can sometimes result in water waste due to overspray or runoff. </a:t>
            </a:r>
          </a:p>
          <a:p>
            <a:pPr algn="ctr"/>
            <a:endParaRPr lang="en-US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2A62A10C-3D4C-DE17-BC8C-80CDE3920B43}"/>
              </a:ext>
            </a:extLst>
          </p:cNvPr>
          <p:cNvSpPr/>
          <p:nvPr/>
        </p:nvSpPr>
        <p:spPr>
          <a:xfrm>
            <a:off x="9226336" y="3241876"/>
            <a:ext cx="2883159" cy="1630451"/>
          </a:xfrm>
          <a:prstGeom prst="roundRect">
            <a:avLst/>
          </a:prstGeom>
          <a:solidFill>
            <a:schemeClr val="tx1">
              <a:lumMod val="75000"/>
            </a:schemeClr>
          </a:solidFill>
          <a:ln>
            <a:solidFill>
              <a:schemeClr val="accent4"/>
            </a:solidFill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6"/>
                </a:solidFill>
                <a:latin typeface="Barlow" panose="00000500000000000000" pitchFamily="2" charset="0"/>
              </a:rPr>
              <a:t>Plant health: </a:t>
            </a:r>
            <a:r>
              <a:rPr lang="en-US" dirty="0">
                <a:solidFill>
                  <a:schemeClr val="accent6"/>
                </a:solidFill>
                <a:latin typeface="Barlow" panose="00000500000000000000" pitchFamily="2" charset="0"/>
              </a:rPr>
              <a:t>Inconsistent watering or over/under watering can lead to poor plant health. 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17704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6"/>
          <p:cNvSpPr txBox="1">
            <a:spLocks noGrp="1"/>
          </p:cNvSpPr>
          <p:nvPr>
            <p:ph type="subTitle" idx="1"/>
          </p:nvPr>
        </p:nvSpPr>
        <p:spPr>
          <a:xfrm>
            <a:off x="1" y="1978090"/>
            <a:ext cx="8500188" cy="403990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IN" sz="3600" b="1" dirty="0">
                <a:solidFill>
                  <a:schemeClr val="accent6"/>
                </a:solidFill>
                <a:latin typeface="Barlow" panose="00000500000000000000" pitchFamily="2" charset="0"/>
              </a:rPr>
              <a:t>A</a:t>
            </a:r>
            <a:r>
              <a:rPr lang="en-IN" sz="3600" dirty="0">
                <a:solidFill>
                  <a:schemeClr val="accent6"/>
                </a:solidFill>
                <a:latin typeface="Barlow" panose="00000500000000000000" pitchFamily="2" charset="0"/>
              </a:rPr>
              <a:t>utomated </a:t>
            </a:r>
            <a:r>
              <a:rPr lang="en-IN" sz="3600" b="1" dirty="0">
                <a:solidFill>
                  <a:schemeClr val="accent6"/>
                </a:solidFill>
                <a:latin typeface="Barlow" panose="00000500000000000000" pitchFamily="2" charset="0"/>
              </a:rPr>
              <a:t>D</a:t>
            </a:r>
            <a:r>
              <a:rPr lang="en-IN" sz="3600" dirty="0">
                <a:solidFill>
                  <a:schemeClr val="accent6"/>
                </a:solidFill>
                <a:latin typeface="Barlow" panose="00000500000000000000" pitchFamily="2" charset="0"/>
              </a:rPr>
              <a:t>omestic </a:t>
            </a:r>
            <a:r>
              <a:rPr lang="en-IN" sz="3600" b="1" dirty="0">
                <a:solidFill>
                  <a:schemeClr val="accent6"/>
                </a:solidFill>
                <a:latin typeface="Barlow" panose="00000500000000000000" pitchFamily="2" charset="0"/>
              </a:rPr>
              <a:t>I</a:t>
            </a:r>
            <a:r>
              <a:rPr lang="en-IN" sz="3600" dirty="0">
                <a:solidFill>
                  <a:schemeClr val="accent6"/>
                </a:solidFill>
                <a:latin typeface="Barlow" panose="00000500000000000000" pitchFamily="2" charset="0"/>
              </a:rPr>
              <a:t>rrigation </a:t>
            </a:r>
            <a:r>
              <a:rPr lang="en-IN" sz="3600" b="1" dirty="0">
                <a:solidFill>
                  <a:schemeClr val="accent6"/>
                </a:solidFill>
                <a:latin typeface="Barlow" panose="00000500000000000000" pitchFamily="2" charset="0"/>
              </a:rPr>
              <a:t>S</a:t>
            </a:r>
            <a:r>
              <a:rPr lang="en-IN" sz="3600" dirty="0">
                <a:solidFill>
                  <a:schemeClr val="accent6"/>
                </a:solidFill>
                <a:latin typeface="Barlow" panose="00000500000000000000" pitchFamily="2" charset="0"/>
              </a:rPr>
              <a:t>ystem</a:t>
            </a:r>
          </a:p>
          <a:p>
            <a:endParaRPr lang="en-IN" sz="3600" dirty="0">
              <a:solidFill>
                <a:schemeClr val="accent6"/>
              </a:solidFill>
              <a:latin typeface="Barlow" panose="00000500000000000000" pitchFamily="2" charset="0"/>
            </a:endParaRPr>
          </a:p>
          <a:p>
            <a:r>
              <a:rPr lang="en-US" sz="2800" dirty="0">
                <a:solidFill>
                  <a:schemeClr val="accent6"/>
                </a:solidFill>
                <a:latin typeface="Barlow" panose="00000500000000000000" pitchFamily="2" charset="0"/>
              </a:rPr>
              <a:t>A fail-proof, easy to operate and resource-efficient solution to regulate the soil moisture level of the garden and maintain the general health of plants.</a:t>
            </a:r>
          </a:p>
        </p:txBody>
      </p:sp>
      <p:sp>
        <p:nvSpPr>
          <p:cNvPr id="256" name="Google Shape;256;p36"/>
          <p:cNvSpPr txBox="1"/>
          <p:nvPr/>
        </p:nvSpPr>
        <p:spPr>
          <a:xfrm>
            <a:off x="8218800" y="840000"/>
            <a:ext cx="31148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2"/>
                </a:solidFill>
                <a:latin typeface="Lexend Deca ExtraLight"/>
                <a:ea typeface="Lexend Deca ExtraLight"/>
                <a:cs typeface="Lexend Deca ExtraLight"/>
                <a:sym typeface="Lexend Deca ExtraLight"/>
              </a:rPr>
              <a:t>Automated Domestic Irrigation System</a:t>
            </a:r>
          </a:p>
        </p:txBody>
      </p:sp>
      <p:sp>
        <p:nvSpPr>
          <p:cNvPr id="2" name="Google Shape;492;p45">
            <a:extLst>
              <a:ext uri="{FF2B5EF4-FFF2-40B4-BE49-F238E27FC236}">
                <a16:creationId xmlns:a16="http://schemas.microsoft.com/office/drawing/2014/main" id="{FEE63BEC-9BF1-95B8-DA89-BE18BEDAE214}"/>
              </a:ext>
            </a:extLst>
          </p:cNvPr>
          <p:cNvSpPr txBox="1">
            <a:spLocks/>
          </p:cNvSpPr>
          <p:nvPr/>
        </p:nvSpPr>
        <p:spPr>
          <a:xfrm>
            <a:off x="0" y="1055400"/>
            <a:ext cx="5438364" cy="11867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IN" sz="6000" b="1" kern="0" dirty="0">
                <a:solidFill>
                  <a:schemeClr val="accent6"/>
                </a:solidFill>
                <a:latin typeface="Lexend Deca" panose="020B0604020202020204" charset="0"/>
              </a:rPr>
              <a:t>Our Solution</a:t>
            </a:r>
            <a:endParaRPr lang="en-US" sz="6000" b="1" kern="0" dirty="0">
              <a:solidFill>
                <a:schemeClr val="accent6"/>
              </a:solidFill>
              <a:latin typeface="Lexend Deca" panose="020B060402020202020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EBCAC2-601D-DC54-5C92-A0AFAA549E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0109" y="1742577"/>
            <a:ext cx="2998084" cy="3372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504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2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2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2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2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2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2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E73F22B-2BC4-77EE-CEE7-3B2284530032}"/>
              </a:ext>
            </a:extLst>
          </p:cNvPr>
          <p:cNvSpPr/>
          <p:nvPr/>
        </p:nvSpPr>
        <p:spPr>
          <a:xfrm>
            <a:off x="7239113" y="1858619"/>
            <a:ext cx="4835472" cy="2961860"/>
          </a:xfrm>
          <a:prstGeom prst="rect">
            <a:avLst/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200" i="1" dirty="0">
                <a:solidFill>
                  <a:schemeClr val="accent6"/>
                </a:solidFill>
                <a:latin typeface="Barlow" panose="00000500000000000000" pitchFamily="2" charset="0"/>
              </a:rPr>
              <a:t>Sensor Unit</a:t>
            </a:r>
            <a:r>
              <a:rPr lang="en-US" sz="3200" dirty="0">
                <a:solidFill>
                  <a:schemeClr val="accent6"/>
                </a:solidFill>
                <a:latin typeface="Barlow" panose="00000500000000000000" pitchFamily="2" charset="0"/>
              </a:rPr>
              <a:t>:</a:t>
            </a:r>
          </a:p>
          <a:p>
            <a:r>
              <a:rPr lang="en-US" sz="3200" dirty="0">
                <a:solidFill>
                  <a:schemeClr val="accent6"/>
                </a:solidFill>
                <a:latin typeface="Barlow" panose="00000500000000000000" pitchFamily="2" charset="0"/>
              </a:rPr>
              <a:t>The sensor unit measures the real-time soil moisture level and updates it in the database.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75C7B54-D226-EB84-9041-74112ED64D3D}"/>
              </a:ext>
            </a:extLst>
          </p:cNvPr>
          <p:cNvSpPr/>
          <p:nvPr/>
        </p:nvSpPr>
        <p:spPr>
          <a:xfrm>
            <a:off x="0" y="0"/>
            <a:ext cx="4464524" cy="815008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3200" b="1" dirty="0">
                <a:solidFill>
                  <a:schemeClr val="accent6"/>
                </a:solidFill>
                <a:latin typeface="Lexend Deca" panose="020B0604020202020204" charset="0"/>
              </a:rPr>
              <a:t>How Does It Work??</a:t>
            </a:r>
          </a:p>
        </p:txBody>
      </p:sp>
    </p:spTree>
    <p:extLst>
      <p:ext uri="{BB962C8B-B14F-4D97-AF65-F5344CB8AC3E}">
        <p14:creationId xmlns:p14="http://schemas.microsoft.com/office/powerpoint/2010/main" val="12647683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31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75C7B54-D226-EB84-9041-74112ED64D3D}"/>
              </a:ext>
            </a:extLst>
          </p:cNvPr>
          <p:cNvSpPr/>
          <p:nvPr/>
        </p:nvSpPr>
        <p:spPr>
          <a:xfrm>
            <a:off x="0" y="0"/>
            <a:ext cx="4464524" cy="815008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3200" b="1" dirty="0">
                <a:solidFill>
                  <a:schemeClr val="accent6"/>
                </a:solidFill>
                <a:latin typeface="Lexend Deca" panose="020B0604020202020204" charset="0"/>
              </a:rPr>
              <a:t>How Does It Work??</a:t>
            </a:r>
          </a:p>
        </p:txBody>
      </p:sp>
      <p:pic>
        <p:nvPicPr>
          <p:cNvPr id="5" name="Picture 4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0B086A3D-4670-865B-C4DD-23BFFEFA09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811" y="1540109"/>
            <a:ext cx="2004139" cy="4453643"/>
          </a:xfrm>
          <a:prstGeom prst="rect">
            <a:avLst/>
          </a:prstGeom>
          <a:ln w="57150" cap="sq" cmpd="thickThin">
            <a:solidFill>
              <a:schemeClr val="tx2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EE0B0A1E-F710-BDF2-460D-3C9D45C472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2454" y="1540108"/>
            <a:ext cx="2004139" cy="4453643"/>
          </a:xfrm>
          <a:prstGeom prst="rect">
            <a:avLst/>
          </a:prstGeom>
          <a:ln w="57150" cap="sq" cmpd="thickThin">
            <a:solidFill>
              <a:schemeClr val="tx2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4401D90-D4EE-CCEF-F426-715A4F0E3C7A}"/>
              </a:ext>
            </a:extLst>
          </p:cNvPr>
          <p:cNvSpPr/>
          <p:nvPr/>
        </p:nvSpPr>
        <p:spPr>
          <a:xfrm>
            <a:off x="7239113" y="1858619"/>
            <a:ext cx="4835472" cy="2961860"/>
          </a:xfrm>
          <a:prstGeom prst="rect">
            <a:avLst/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200" i="1" dirty="0">
                <a:solidFill>
                  <a:schemeClr val="accent6"/>
                </a:solidFill>
                <a:latin typeface="Barlow" panose="00000500000000000000" pitchFamily="2" charset="0"/>
              </a:rPr>
              <a:t>Web Interface</a:t>
            </a:r>
            <a:r>
              <a:rPr lang="en-US" sz="3200" dirty="0">
                <a:solidFill>
                  <a:schemeClr val="accent6"/>
                </a:solidFill>
                <a:latin typeface="Barlow" panose="00000500000000000000" pitchFamily="2" charset="0"/>
              </a:rPr>
              <a:t>:</a:t>
            </a:r>
          </a:p>
          <a:p>
            <a:r>
              <a:rPr lang="en-US" sz="3200" dirty="0">
                <a:solidFill>
                  <a:schemeClr val="accent6"/>
                </a:solidFill>
                <a:latin typeface="Barlow" panose="00000500000000000000" pitchFamily="2" charset="0"/>
              </a:rPr>
              <a:t>Displays the current soil moisture level and valve status to the user.</a:t>
            </a:r>
          </a:p>
        </p:txBody>
      </p:sp>
    </p:spTree>
    <p:extLst>
      <p:ext uri="{BB962C8B-B14F-4D97-AF65-F5344CB8AC3E}">
        <p14:creationId xmlns:p14="http://schemas.microsoft.com/office/powerpoint/2010/main" val="18868093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E73F22B-2BC4-77EE-CEE7-3B2284530032}"/>
              </a:ext>
            </a:extLst>
          </p:cNvPr>
          <p:cNvSpPr/>
          <p:nvPr/>
        </p:nvSpPr>
        <p:spPr>
          <a:xfrm>
            <a:off x="7239113" y="1858619"/>
            <a:ext cx="4835472" cy="2961860"/>
          </a:xfrm>
          <a:prstGeom prst="rect">
            <a:avLst/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200" i="1" dirty="0">
                <a:solidFill>
                  <a:schemeClr val="accent6"/>
                </a:solidFill>
                <a:latin typeface="Barlow" panose="00000500000000000000" pitchFamily="2" charset="0"/>
              </a:rPr>
              <a:t>Control Unit</a:t>
            </a:r>
            <a:r>
              <a:rPr lang="en-US" sz="3200" dirty="0">
                <a:solidFill>
                  <a:schemeClr val="accent6"/>
                </a:solidFill>
                <a:latin typeface="Barlow" panose="00000500000000000000" pitchFamily="2" charset="0"/>
              </a:rPr>
              <a:t>:</a:t>
            </a:r>
          </a:p>
          <a:p>
            <a:r>
              <a:rPr lang="en-US" sz="3200" dirty="0">
                <a:solidFill>
                  <a:schemeClr val="accent6"/>
                </a:solidFill>
                <a:latin typeface="Barlow" panose="00000500000000000000" pitchFamily="2" charset="0"/>
              </a:rPr>
              <a:t>The control unit receives moisture data from the database and actuates the valve accordingly.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75C7B54-D226-EB84-9041-74112ED64D3D}"/>
              </a:ext>
            </a:extLst>
          </p:cNvPr>
          <p:cNvSpPr/>
          <p:nvPr/>
        </p:nvSpPr>
        <p:spPr>
          <a:xfrm>
            <a:off x="0" y="0"/>
            <a:ext cx="4464524" cy="815008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3200" b="1" dirty="0">
                <a:solidFill>
                  <a:schemeClr val="accent6"/>
                </a:solidFill>
                <a:latin typeface="Lexend Deca" panose="020B0604020202020204" charset="0"/>
              </a:rPr>
              <a:t>How Does It Work??</a:t>
            </a:r>
          </a:p>
        </p:txBody>
      </p:sp>
    </p:spTree>
    <p:extLst>
      <p:ext uri="{BB962C8B-B14F-4D97-AF65-F5344CB8AC3E}">
        <p14:creationId xmlns:p14="http://schemas.microsoft.com/office/powerpoint/2010/main" val="31874709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31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75C7B54-D226-EB84-9041-74112ED64D3D}"/>
              </a:ext>
            </a:extLst>
          </p:cNvPr>
          <p:cNvSpPr/>
          <p:nvPr/>
        </p:nvSpPr>
        <p:spPr>
          <a:xfrm>
            <a:off x="0" y="0"/>
            <a:ext cx="4464524" cy="815008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3200" b="1" dirty="0">
                <a:solidFill>
                  <a:schemeClr val="accent6"/>
                </a:solidFill>
                <a:latin typeface="Lexend Deca" panose="020B0604020202020204" charset="0"/>
              </a:rPr>
              <a:t>How Does It Work??</a:t>
            </a:r>
          </a:p>
        </p:txBody>
      </p:sp>
      <p:pic>
        <p:nvPicPr>
          <p:cNvPr id="2" name="WhatsApp Video 2022-12-20 at 12.47.54">
            <a:hlinkClick r:id="" action="ppaction://media"/>
            <a:extLst>
              <a:ext uri="{FF2B5EF4-FFF2-40B4-BE49-F238E27FC236}">
                <a16:creationId xmlns:a16="http://schemas.microsoft.com/office/drawing/2014/main" id="{CB9DDC5E-55D2-C32F-1AC5-901129CCC5B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90238" y="1008075"/>
            <a:ext cx="9457083" cy="5202628"/>
          </a:xfrm>
          <a:prstGeom prst="rect">
            <a:avLst/>
          </a:prstGeom>
          <a:ln w="57150" cap="sq">
            <a:solidFill>
              <a:schemeClr val="tx2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B096579-2B57-7628-1349-DB7486209B1E}"/>
              </a:ext>
            </a:extLst>
          </p:cNvPr>
          <p:cNvSpPr txBox="1"/>
          <p:nvPr/>
        </p:nvSpPr>
        <p:spPr>
          <a:xfrm>
            <a:off x="2803775" y="6369418"/>
            <a:ext cx="6830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solidFill>
                  <a:schemeClr val="accent6"/>
                </a:solidFill>
                <a:latin typeface="Barlow" panose="00000500000000000000" pitchFamily="2" charset="0"/>
              </a:rPr>
              <a:t>Demonstration of working prototype</a:t>
            </a:r>
          </a:p>
        </p:txBody>
      </p:sp>
    </p:spTree>
    <p:extLst>
      <p:ext uri="{BB962C8B-B14F-4D97-AF65-F5344CB8AC3E}">
        <p14:creationId xmlns:p14="http://schemas.microsoft.com/office/powerpoint/2010/main" val="32708635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18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31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0AD150EC-115B-C3F8-580C-4BD58DE8CFB7}"/>
              </a:ext>
            </a:extLst>
          </p:cNvPr>
          <p:cNvSpPr>
            <a:spLocks noGrp="1"/>
          </p:cNvSpPr>
          <p:nvPr>
            <p:ph type="title" idx="15"/>
          </p:nvPr>
        </p:nvSpPr>
        <p:spPr>
          <a:xfrm>
            <a:off x="960000" y="444076"/>
            <a:ext cx="10272000" cy="1076813"/>
          </a:xfr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5867" b="1" dirty="0">
                <a:solidFill>
                  <a:schemeClr val="accent6"/>
                </a:solidFill>
                <a:latin typeface="Lexend Deca" panose="020B0604020202020204" charset="0"/>
              </a:rPr>
              <a:t>Market Analysis</a:t>
            </a:r>
            <a:br>
              <a:rPr lang="en-US" sz="4267" dirty="0">
                <a:solidFill>
                  <a:schemeClr val="accent6"/>
                </a:solidFill>
                <a:latin typeface="Lexend Deca" panose="020B0604020202020204" charset="0"/>
              </a:rPr>
            </a:br>
            <a:endParaRPr 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55039E31-8AD3-4CF0-18A3-79D0499631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6370" y="2241634"/>
            <a:ext cx="3979135" cy="2183241"/>
          </a:xfrm>
          <a:prstGeom prst="rect">
            <a:avLst/>
          </a:prstGeom>
          <a:ln w="57150" cap="sq" cmpd="thickThin">
            <a:solidFill>
              <a:schemeClr val="accent4">
                <a:lumMod val="75000"/>
              </a:schemeClr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scene3d>
            <a:camera prst="perspectiveLef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E5A1E6-B16B-8E07-750E-9C0536F12719}"/>
              </a:ext>
            </a:extLst>
          </p:cNvPr>
          <p:cNvSpPr txBox="1"/>
          <p:nvPr/>
        </p:nvSpPr>
        <p:spPr>
          <a:xfrm>
            <a:off x="242596" y="2183363"/>
            <a:ext cx="755669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i="1" dirty="0">
                <a:solidFill>
                  <a:schemeClr val="accent6"/>
                </a:solidFill>
                <a:effectLst/>
                <a:latin typeface="Barlow" panose="00000500000000000000" pitchFamily="2" charset="0"/>
              </a:rPr>
              <a:t>Global Gardening Equipment Market size</a:t>
            </a:r>
            <a:endParaRPr lang="en-US" sz="6000" i="1" dirty="0">
              <a:solidFill>
                <a:schemeClr val="accent6"/>
              </a:solidFill>
              <a:latin typeface="Barlow" panose="00000500000000000000" pitchFamily="2" charset="0"/>
            </a:endParaRPr>
          </a:p>
          <a:p>
            <a:r>
              <a:rPr lang="en-US" sz="6000" b="1" dirty="0">
                <a:solidFill>
                  <a:schemeClr val="accent6"/>
                </a:solidFill>
                <a:latin typeface="Barlow" panose="00000500000000000000" pitchFamily="2" charset="0"/>
              </a:rPr>
              <a:t>$74.4	$</a:t>
            </a:r>
            <a:r>
              <a:rPr lang="en-US" sz="6000" b="1" i="0" dirty="0">
                <a:solidFill>
                  <a:schemeClr val="accent6"/>
                </a:solidFill>
                <a:effectLst/>
                <a:latin typeface="Barlow" panose="00000500000000000000" pitchFamily="2" charset="0"/>
              </a:rPr>
              <a:t>114		5.0%</a:t>
            </a:r>
          </a:p>
          <a:p>
            <a:r>
              <a:rPr lang="en-US" sz="2000" dirty="0">
                <a:solidFill>
                  <a:schemeClr val="accent6"/>
                </a:solidFill>
                <a:latin typeface="Barlow" panose="00000500000000000000" pitchFamily="2" charset="0"/>
              </a:rPr>
              <a:t>billion by </a:t>
            </a:r>
            <a:r>
              <a:rPr lang="en-US" sz="2000" b="1" dirty="0">
                <a:solidFill>
                  <a:schemeClr val="accent6"/>
                </a:solidFill>
                <a:latin typeface="Barlow" panose="00000500000000000000" pitchFamily="2" charset="0"/>
              </a:rPr>
              <a:t>2018 </a:t>
            </a:r>
            <a:r>
              <a:rPr lang="en-US" sz="2000" dirty="0">
                <a:solidFill>
                  <a:schemeClr val="accent6"/>
                </a:solidFill>
                <a:latin typeface="Barlow" panose="00000500000000000000" pitchFamily="2" charset="0"/>
              </a:rPr>
              <a:t>		</a:t>
            </a:r>
            <a:r>
              <a:rPr lang="en-US" sz="2000" b="0" i="0" dirty="0">
                <a:solidFill>
                  <a:schemeClr val="accent6"/>
                </a:solidFill>
                <a:effectLst/>
                <a:latin typeface="Barlow" panose="00000500000000000000" pitchFamily="2" charset="0"/>
              </a:rPr>
              <a:t>billion by </a:t>
            </a:r>
            <a:r>
              <a:rPr lang="en-US" sz="2000" b="1" i="0" dirty="0">
                <a:solidFill>
                  <a:schemeClr val="accent6"/>
                </a:solidFill>
                <a:effectLst/>
                <a:latin typeface="Barlow" panose="00000500000000000000" pitchFamily="2" charset="0"/>
              </a:rPr>
              <a:t>2028		</a:t>
            </a:r>
            <a:r>
              <a:rPr lang="en-US" sz="2000" i="0" dirty="0">
                <a:solidFill>
                  <a:schemeClr val="accent6"/>
                </a:solidFill>
                <a:effectLst/>
                <a:latin typeface="Barlow" panose="00000500000000000000" pitchFamily="2" charset="0"/>
              </a:rPr>
              <a:t>Expected CAGR</a:t>
            </a:r>
            <a:endParaRPr lang="en-US" sz="2000" dirty="0">
              <a:solidFill>
                <a:schemeClr val="accent6"/>
              </a:solidFill>
              <a:latin typeface="Barlow" panose="000005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9D19A9-86FF-5BFE-3A55-3F2F7F35C8F1}"/>
              </a:ext>
            </a:extLst>
          </p:cNvPr>
          <p:cNvSpPr txBox="1"/>
          <p:nvPr/>
        </p:nvSpPr>
        <p:spPr>
          <a:xfrm>
            <a:off x="242597" y="4074476"/>
            <a:ext cx="973182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solidFill>
                  <a:schemeClr val="accent6"/>
                </a:solidFill>
                <a:latin typeface="Barlow" panose="00000500000000000000" pitchFamily="2" charset="0"/>
              </a:rPr>
              <a:t>Indian Gardening Home</a:t>
            </a:r>
            <a:r>
              <a:rPr lang="en-US" sz="2000" b="0" i="1" dirty="0">
                <a:solidFill>
                  <a:schemeClr val="accent6"/>
                </a:solidFill>
                <a:effectLst/>
                <a:latin typeface="Barlow" panose="00000500000000000000" pitchFamily="2" charset="0"/>
              </a:rPr>
              <a:t> Retail Sector Market size</a:t>
            </a:r>
            <a:endParaRPr lang="en-US" sz="6000" i="1" dirty="0">
              <a:solidFill>
                <a:schemeClr val="accent6"/>
              </a:solidFill>
              <a:latin typeface="Barlow" panose="00000500000000000000" pitchFamily="2" charset="0"/>
            </a:endParaRPr>
          </a:p>
          <a:p>
            <a:r>
              <a:rPr lang="en-US" sz="6000" b="1" i="0" dirty="0">
                <a:solidFill>
                  <a:schemeClr val="accent6"/>
                </a:solidFill>
                <a:effectLst/>
                <a:latin typeface="Barlow" panose="00000500000000000000" pitchFamily="2" charset="0"/>
              </a:rPr>
              <a:t>₹ 3,538 	₹ 5,807 	10.4%</a:t>
            </a:r>
          </a:p>
          <a:p>
            <a:r>
              <a:rPr lang="en-US" sz="2000" b="0" i="0" dirty="0">
                <a:solidFill>
                  <a:schemeClr val="accent6"/>
                </a:solidFill>
                <a:effectLst/>
                <a:latin typeface="Barlow" panose="00000500000000000000" pitchFamily="2" charset="0"/>
              </a:rPr>
              <a:t>billion in </a:t>
            </a:r>
            <a:r>
              <a:rPr lang="en-US" sz="2000" b="1" i="0" dirty="0">
                <a:solidFill>
                  <a:schemeClr val="accent6"/>
                </a:solidFill>
                <a:effectLst/>
                <a:latin typeface="Barlow" panose="00000500000000000000" pitchFamily="2" charset="0"/>
              </a:rPr>
              <a:t>2020		</a:t>
            </a:r>
            <a:r>
              <a:rPr lang="en-US" sz="2000" b="0" i="0" dirty="0">
                <a:solidFill>
                  <a:schemeClr val="accent6"/>
                </a:solidFill>
                <a:effectLst/>
                <a:latin typeface="Barlow" panose="00000500000000000000" pitchFamily="2" charset="0"/>
              </a:rPr>
              <a:t> billion by </a:t>
            </a:r>
            <a:r>
              <a:rPr lang="en-US" sz="2000" b="1" i="0" dirty="0">
                <a:solidFill>
                  <a:schemeClr val="accent6"/>
                </a:solidFill>
                <a:effectLst/>
                <a:latin typeface="Barlow" panose="00000500000000000000" pitchFamily="2" charset="0"/>
              </a:rPr>
              <a:t>2025 		</a:t>
            </a:r>
            <a:r>
              <a:rPr lang="en-US" sz="2000" i="0" dirty="0">
                <a:solidFill>
                  <a:schemeClr val="accent6"/>
                </a:solidFill>
                <a:effectLst/>
                <a:latin typeface="Barlow" panose="00000500000000000000" pitchFamily="2" charset="0"/>
              </a:rPr>
              <a:t>Expected CAGR</a:t>
            </a:r>
            <a:endParaRPr lang="en-US" sz="2000" dirty="0">
              <a:solidFill>
                <a:schemeClr val="accent6"/>
              </a:solidFill>
              <a:latin typeface="Barlow" panose="000005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73EC75-4EA0-B5CF-37E1-5E9728D8ED49}"/>
              </a:ext>
            </a:extLst>
          </p:cNvPr>
          <p:cNvSpPr txBox="1"/>
          <p:nvPr/>
        </p:nvSpPr>
        <p:spPr>
          <a:xfrm>
            <a:off x="0" y="6044592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accent6"/>
                </a:solidFill>
                <a:latin typeface="Barlow" panose="00000500000000000000" pitchFamily="2" charset="0"/>
              </a:rPr>
              <a:t>Source</a:t>
            </a:r>
            <a:r>
              <a:rPr lang="en-US" sz="1000" dirty="0">
                <a:solidFill>
                  <a:schemeClr val="accent6"/>
                </a:solidFill>
                <a:latin typeface="Barlow" panose="00000500000000000000" pitchFamily="2" charset="0"/>
              </a:rPr>
              <a:t>:</a:t>
            </a:r>
          </a:p>
          <a:p>
            <a:r>
              <a:rPr lang="en-US" sz="1000" dirty="0">
                <a:hlinkClick r:id="rId4"/>
              </a:rPr>
              <a:t>Home and Garden Retailing in India - Sector Overview, Market Size and Forecast to 2025 (researchandmarkets.com)</a:t>
            </a:r>
            <a:endParaRPr lang="en-US" sz="1000" dirty="0"/>
          </a:p>
          <a:p>
            <a:r>
              <a:rPr lang="en-US" sz="1000" dirty="0">
                <a:hlinkClick r:id="rId5"/>
              </a:rPr>
              <a:t>Global Gardening Equipment Market Size, Share &amp; Industry Trends Analysis Report By End use (Commercial/Government and Residential), By Product, By Sales Channel, By Regional Outlook and Forecast, 2022-2028 (researchandmarkets.com)</a:t>
            </a:r>
            <a:endParaRPr lang="en-US" sz="1000" dirty="0">
              <a:solidFill>
                <a:schemeClr val="accent6"/>
              </a:solidFill>
              <a:latin typeface="Barlow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42644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5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31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0AD150EC-115B-C3F8-580C-4BD58DE8CFB7}"/>
              </a:ext>
            </a:extLst>
          </p:cNvPr>
          <p:cNvSpPr>
            <a:spLocks noGrp="1"/>
          </p:cNvSpPr>
          <p:nvPr>
            <p:ph type="title" idx="15"/>
          </p:nvPr>
        </p:nvSpPr>
        <p:spPr>
          <a:xfrm>
            <a:off x="960000" y="444076"/>
            <a:ext cx="10272000" cy="1076813"/>
          </a:xfr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5870" b="1" dirty="0">
                <a:solidFill>
                  <a:schemeClr val="accent6"/>
                </a:solidFill>
                <a:latin typeface="Lexend Deca" panose="020B0604020202020204" charset="0"/>
              </a:rPr>
              <a:t>Price Estimation</a:t>
            </a:r>
            <a:br>
              <a:rPr lang="en-US" sz="4267" dirty="0">
                <a:solidFill>
                  <a:schemeClr val="accent6"/>
                </a:solidFill>
                <a:latin typeface="Lexend Deca" panose="020B0604020202020204" charset="0"/>
              </a:rPr>
            </a:b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E5A1E6-B16B-8E07-750E-9C0536F12719}"/>
              </a:ext>
            </a:extLst>
          </p:cNvPr>
          <p:cNvSpPr txBox="1"/>
          <p:nvPr/>
        </p:nvSpPr>
        <p:spPr>
          <a:xfrm>
            <a:off x="242597" y="2183363"/>
            <a:ext cx="25571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i="0" dirty="0">
                <a:solidFill>
                  <a:schemeClr val="accent6"/>
                </a:solidFill>
                <a:effectLst/>
                <a:latin typeface="Barlow" panose="00000500000000000000" pitchFamily="2" charset="0"/>
              </a:rPr>
              <a:t>₹ 2318* </a:t>
            </a:r>
          </a:p>
          <a:p>
            <a:r>
              <a:rPr lang="en-US" sz="2000" b="0" i="0" dirty="0">
                <a:solidFill>
                  <a:schemeClr val="accent6"/>
                </a:solidFill>
                <a:effectLst/>
                <a:latin typeface="Barlow" panose="00000500000000000000" pitchFamily="2" charset="0"/>
              </a:rPr>
              <a:t>Material Cost</a:t>
            </a:r>
            <a:endParaRPr lang="en-US" sz="2000" dirty="0">
              <a:solidFill>
                <a:schemeClr val="accent6"/>
              </a:solidFill>
              <a:latin typeface="Barlow" panose="000005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73EC75-4EA0-B5CF-37E1-5E9728D8ED49}"/>
              </a:ext>
            </a:extLst>
          </p:cNvPr>
          <p:cNvSpPr txBox="1"/>
          <p:nvPr/>
        </p:nvSpPr>
        <p:spPr>
          <a:xfrm>
            <a:off x="0" y="6044592"/>
            <a:ext cx="1219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accent6"/>
                </a:solidFill>
                <a:latin typeface="Barlow" panose="00000500000000000000" pitchFamily="2" charset="0"/>
              </a:rPr>
              <a:t>*</a:t>
            </a:r>
            <a:r>
              <a:rPr lang="en-US" sz="1400" dirty="0">
                <a:solidFill>
                  <a:schemeClr val="accent6"/>
                </a:solidFill>
                <a:latin typeface="Barlow" panose="00000500000000000000" pitchFamily="2" charset="0"/>
              </a:rPr>
              <a:t>Refer Bill of Materials from Project Report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E64D84-9741-5BCC-1A23-D446A8B37A40}"/>
              </a:ext>
            </a:extLst>
          </p:cNvPr>
          <p:cNvSpPr txBox="1"/>
          <p:nvPr/>
        </p:nvSpPr>
        <p:spPr>
          <a:xfrm>
            <a:off x="817632" y="4144884"/>
            <a:ext cx="186900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i="0" dirty="0">
                <a:solidFill>
                  <a:schemeClr val="accent6"/>
                </a:solidFill>
                <a:effectLst/>
                <a:latin typeface="Barlow" panose="00000500000000000000" pitchFamily="2" charset="0"/>
              </a:rPr>
              <a:t>44% </a:t>
            </a:r>
          </a:p>
          <a:p>
            <a:r>
              <a:rPr lang="en-US" sz="2000" dirty="0">
                <a:solidFill>
                  <a:schemeClr val="accent6"/>
                </a:solidFill>
                <a:latin typeface="Barlow" panose="00000500000000000000" pitchFamily="2" charset="0"/>
              </a:rPr>
              <a:t>Profit Margin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B70215-E00E-415F-AF31-AC2C1A835743}"/>
              </a:ext>
            </a:extLst>
          </p:cNvPr>
          <p:cNvSpPr txBox="1"/>
          <p:nvPr/>
        </p:nvSpPr>
        <p:spPr>
          <a:xfrm>
            <a:off x="3341195" y="2183362"/>
            <a:ext cx="207546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i="0" dirty="0">
                <a:solidFill>
                  <a:schemeClr val="accent6"/>
                </a:solidFill>
                <a:effectLst/>
                <a:latin typeface="Barlow" panose="00000500000000000000" pitchFamily="2" charset="0"/>
              </a:rPr>
              <a:t>₹ </a:t>
            </a:r>
            <a:r>
              <a:rPr lang="en-US" sz="6000" b="1" dirty="0">
                <a:solidFill>
                  <a:schemeClr val="accent6"/>
                </a:solidFill>
                <a:latin typeface="Barlow" panose="00000500000000000000" pitchFamily="2" charset="0"/>
              </a:rPr>
              <a:t>600</a:t>
            </a:r>
            <a:r>
              <a:rPr lang="en-US" sz="6000" b="1" i="0" dirty="0">
                <a:solidFill>
                  <a:schemeClr val="accent6"/>
                </a:solidFill>
                <a:effectLst/>
                <a:latin typeface="Barlow" panose="00000500000000000000" pitchFamily="2" charset="0"/>
              </a:rPr>
              <a:t> </a:t>
            </a:r>
          </a:p>
          <a:p>
            <a:r>
              <a:rPr lang="en-US" sz="2000" b="0" i="0" dirty="0">
                <a:solidFill>
                  <a:schemeClr val="accent6"/>
                </a:solidFill>
                <a:effectLst/>
                <a:latin typeface="Barlow" panose="00000500000000000000" pitchFamily="2" charset="0"/>
              </a:rPr>
              <a:t>Labor Cost</a:t>
            </a:r>
            <a:endParaRPr lang="en-US" sz="2000" dirty="0">
              <a:solidFill>
                <a:schemeClr val="accent6"/>
              </a:solidFill>
              <a:latin typeface="Barlow" panose="0000050000000000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39D6DB6-B7EC-4481-B85D-52EEE6F3C21B}"/>
              </a:ext>
            </a:extLst>
          </p:cNvPr>
          <p:cNvSpPr txBox="1"/>
          <p:nvPr/>
        </p:nvSpPr>
        <p:spPr>
          <a:xfrm>
            <a:off x="5958098" y="2183362"/>
            <a:ext cx="217960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i="0" dirty="0">
                <a:solidFill>
                  <a:schemeClr val="accent6"/>
                </a:solidFill>
                <a:effectLst/>
                <a:latin typeface="Barlow" panose="00000500000000000000" pitchFamily="2" charset="0"/>
              </a:rPr>
              <a:t>₹ 200 </a:t>
            </a:r>
            <a:r>
              <a:rPr lang="en-US" sz="2000" b="0" i="0" dirty="0">
                <a:solidFill>
                  <a:schemeClr val="accent6"/>
                </a:solidFill>
                <a:effectLst/>
                <a:latin typeface="Barlow" panose="00000500000000000000" pitchFamily="2" charset="0"/>
              </a:rPr>
              <a:t>Overhead Cost</a:t>
            </a:r>
            <a:endParaRPr lang="en-US" sz="2000" dirty="0">
              <a:solidFill>
                <a:schemeClr val="accent6"/>
              </a:solidFill>
              <a:latin typeface="Barlow" panose="00000500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10E88D8-93D9-4182-9F4F-60D47F2D4692}"/>
              </a:ext>
            </a:extLst>
          </p:cNvPr>
          <p:cNvSpPr txBox="1"/>
          <p:nvPr/>
        </p:nvSpPr>
        <p:spPr>
          <a:xfrm>
            <a:off x="8679141" y="2189132"/>
            <a:ext cx="312498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i="0" dirty="0">
                <a:solidFill>
                  <a:schemeClr val="accent6"/>
                </a:solidFill>
                <a:effectLst/>
                <a:latin typeface="Barlow" panose="00000500000000000000" pitchFamily="2" charset="0"/>
              </a:rPr>
              <a:t>₹ 3118 </a:t>
            </a:r>
          </a:p>
          <a:p>
            <a:r>
              <a:rPr lang="en-US" sz="2000" b="0" i="0" dirty="0">
                <a:solidFill>
                  <a:schemeClr val="accent6"/>
                </a:solidFill>
                <a:effectLst/>
                <a:latin typeface="Barlow" panose="00000500000000000000" pitchFamily="2" charset="0"/>
              </a:rPr>
              <a:t>Total Manufacturing Cost</a:t>
            </a:r>
            <a:endParaRPr lang="en-US" sz="2000" dirty="0">
              <a:solidFill>
                <a:schemeClr val="accent6"/>
              </a:solidFill>
              <a:latin typeface="Barlow" panose="00000500000000000000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D5A5CC3-9848-4909-8117-E8F868E9E15B}"/>
              </a:ext>
            </a:extLst>
          </p:cNvPr>
          <p:cNvSpPr txBox="1"/>
          <p:nvPr/>
        </p:nvSpPr>
        <p:spPr>
          <a:xfrm>
            <a:off x="4138546" y="4169274"/>
            <a:ext cx="25562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chemeClr val="accent6"/>
                </a:solidFill>
                <a:latin typeface="Barlow" panose="00000500000000000000" pitchFamily="2" charset="0"/>
              </a:rPr>
              <a:t>~₹ 1381 </a:t>
            </a:r>
            <a:endParaRPr lang="en-US" sz="6000" b="1" i="0" dirty="0">
              <a:solidFill>
                <a:schemeClr val="accent6"/>
              </a:solidFill>
              <a:effectLst/>
              <a:latin typeface="Barlow" panose="00000500000000000000" pitchFamily="2" charset="0"/>
            </a:endParaRPr>
          </a:p>
          <a:p>
            <a:pPr algn="ctr"/>
            <a:r>
              <a:rPr lang="en-US" sz="2000" dirty="0">
                <a:solidFill>
                  <a:schemeClr val="accent6"/>
                </a:solidFill>
                <a:latin typeface="Barlow" panose="00000500000000000000" pitchFamily="2" charset="0"/>
              </a:rPr>
              <a:t>Profit Gain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789AB0D-554B-4C8C-BB3A-203A11102D47}"/>
              </a:ext>
            </a:extLst>
          </p:cNvPr>
          <p:cNvSpPr txBox="1"/>
          <p:nvPr/>
        </p:nvSpPr>
        <p:spPr>
          <a:xfrm>
            <a:off x="8220174" y="4015385"/>
            <a:ext cx="345335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i="1" dirty="0">
                <a:solidFill>
                  <a:schemeClr val="accent6"/>
                </a:solidFill>
                <a:latin typeface="Barlow" panose="00000500000000000000" pitchFamily="2" charset="0"/>
              </a:rPr>
              <a:t>₹ 4499 </a:t>
            </a:r>
            <a:r>
              <a:rPr lang="en-US" sz="2000" dirty="0">
                <a:solidFill>
                  <a:schemeClr val="accent6"/>
                </a:solidFill>
                <a:latin typeface="Barlow" panose="00000500000000000000" pitchFamily="2" charset="0"/>
              </a:rPr>
              <a:t>Selling Price</a:t>
            </a:r>
          </a:p>
        </p:txBody>
      </p:sp>
    </p:spTree>
    <p:extLst>
      <p:ext uri="{BB962C8B-B14F-4D97-AF65-F5344CB8AC3E}">
        <p14:creationId xmlns:p14="http://schemas.microsoft.com/office/powerpoint/2010/main" val="1314469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6000"/>
                            </p:stCondLst>
                            <p:childTnLst>
                              <p:par>
                                <p:cTn id="4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6" grpId="0"/>
      <p:bldP spid="9" grpId="0"/>
      <p:bldP spid="10" grpId="0"/>
      <p:bldP spid="11" grpId="0"/>
      <p:bldP spid="12" grpId="0"/>
    </p:bldLst>
  </p:timing>
</p:sld>
</file>

<file path=ppt/theme/theme1.xml><?xml version="1.0" encoding="utf-8"?>
<a:theme xmlns:a="http://schemas.openxmlformats.org/drawingml/2006/main" name="Agribusiness Company Profile by Slidesgo">
  <a:themeElements>
    <a:clrScheme name="Simple Light">
      <a:dk1>
        <a:srgbClr val="3A6346"/>
      </a:dk1>
      <a:lt1>
        <a:srgbClr val="93C5A1"/>
      </a:lt1>
      <a:dk2>
        <a:srgbClr val="FFFFFF"/>
      </a:dk2>
      <a:lt2>
        <a:srgbClr val="0B2707"/>
      </a:lt2>
      <a:accent1>
        <a:srgbClr val="0A4B25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388</TotalTime>
  <Words>663</Words>
  <Application>Microsoft Office PowerPoint</Application>
  <PresentationFormat>Widescreen</PresentationFormat>
  <Paragraphs>82</Paragraphs>
  <Slides>10</Slides>
  <Notes>8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Barlow</vt:lpstr>
      <vt:lpstr>Calibri</vt:lpstr>
      <vt:lpstr>Lexend Deca</vt:lpstr>
      <vt:lpstr>Lexend Deca ExtraLight</vt:lpstr>
      <vt:lpstr>Agribusiness Company Profile by Slidesgo</vt:lpstr>
      <vt:lpstr>Mini Project Team 1</vt:lpstr>
      <vt:lpstr>The Problem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Market Analysis </vt:lpstr>
      <vt:lpstr>Price Estimation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Mini Project Team 1</dc:title>
  <dc:creator>01fe20bar027</dc:creator>
  <cp:lastModifiedBy>01fe20bar027</cp:lastModifiedBy>
  <cp:revision>10</cp:revision>
  <dcterms:created xsi:type="dcterms:W3CDTF">2022-12-20T04:37:20Z</dcterms:created>
  <dcterms:modified xsi:type="dcterms:W3CDTF">2022-12-20T16:56:52Z</dcterms:modified>
</cp:coreProperties>
</file>